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3" r:id="rId20"/>
    <p:sldId id="279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257" r:id="rId50"/>
    <p:sldId id="268" r:id="rId51"/>
    <p:sldId id="307" r:id="rId52"/>
  </p:sldIdLst>
  <p:sldSz cx="6096000" cy="4878388"/>
  <p:notesSz cx="6858000" cy="9144000"/>
  <p:defaultTextStyle>
    <a:defPPr>
      <a:defRPr lang="en-US"/>
    </a:defPPr>
    <a:lvl1pPr marL="0" algn="l" defTabSz="6270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13548" algn="l" defTabSz="6270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27096" algn="l" defTabSz="6270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40643" algn="l" defTabSz="6270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54191" algn="l" defTabSz="6270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67739" algn="l" defTabSz="6270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81287" algn="l" defTabSz="6270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94834" algn="l" defTabSz="6270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508382" algn="l" defTabSz="6270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962" y="-282"/>
      </p:cViewPr>
      <p:guideLst>
        <p:guide orient="horz" pos="1536"/>
        <p:guide orient="horz" pos="85"/>
        <p:guide orient="horz" pos="629"/>
        <p:guide orient="horz" pos="946"/>
        <p:guide pos="19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15462"/>
            <a:ext cx="5181600" cy="10456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764420"/>
            <a:ext cx="4267200" cy="12466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3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7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0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54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67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81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94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08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897-9EAC-406F-829C-13B7954F3278}" type="datetimeFigureOut">
              <a:rPr lang="en-GB" smtClean="0"/>
              <a:t>05/11/2013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FEB1-3732-4E3E-911D-E1286348C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761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897-9EAC-406F-829C-13B7954F3278}" type="datetimeFigureOut">
              <a:rPr lang="en-GB" smtClean="0"/>
              <a:t>05/11/2013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FEB1-3732-4E3E-911D-E1286348C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11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46400" y="138900"/>
            <a:ext cx="914400" cy="29609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138900"/>
            <a:ext cx="2641600" cy="29609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897-9EAC-406F-829C-13B7954F3278}" type="datetimeFigureOut">
              <a:rPr lang="en-GB" smtClean="0"/>
              <a:t>05/11/2013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FEB1-3732-4E3E-911D-E1286348C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472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897-9EAC-406F-829C-13B7954F3278}" type="datetimeFigureOut">
              <a:rPr lang="en-GB" smtClean="0"/>
              <a:t>05/11/2013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FEB1-3732-4E3E-911D-E1286348C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64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3134816"/>
            <a:ext cx="5181600" cy="968902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2067669"/>
            <a:ext cx="5181600" cy="1067147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35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270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4064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5419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6773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88128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19483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0838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897-9EAC-406F-829C-13B7954F3278}" type="datetimeFigureOut">
              <a:rPr lang="en-GB" smtClean="0"/>
              <a:t>05/11/2013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FEB1-3732-4E3E-911D-E1286348C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33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09677"/>
            <a:ext cx="1778000" cy="2290132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800" y="809677"/>
            <a:ext cx="1778000" cy="2290132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897-9EAC-406F-829C-13B7954F3278}" type="datetimeFigureOut">
              <a:rPr lang="en-GB" smtClean="0"/>
              <a:t>05/11/2013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FEB1-3732-4E3E-911D-E1286348C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327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5362"/>
            <a:ext cx="5486400" cy="81306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91991"/>
            <a:ext cx="2693459" cy="45509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13548" indent="0">
              <a:buNone/>
              <a:defRPr sz="1400" b="1"/>
            </a:lvl2pPr>
            <a:lvl3pPr marL="627096" indent="0">
              <a:buNone/>
              <a:defRPr sz="1200" b="1"/>
            </a:lvl3pPr>
            <a:lvl4pPr marL="940643" indent="0">
              <a:buNone/>
              <a:defRPr sz="1100" b="1"/>
            </a:lvl4pPr>
            <a:lvl5pPr marL="1254191" indent="0">
              <a:buNone/>
              <a:defRPr sz="1100" b="1"/>
            </a:lvl5pPr>
            <a:lvl6pPr marL="1567739" indent="0">
              <a:buNone/>
              <a:defRPr sz="1100" b="1"/>
            </a:lvl6pPr>
            <a:lvl7pPr marL="1881287" indent="0">
              <a:buNone/>
              <a:defRPr sz="1100" b="1"/>
            </a:lvl7pPr>
            <a:lvl8pPr marL="2194834" indent="0">
              <a:buNone/>
              <a:defRPr sz="1100" b="1"/>
            </a:lvl8pPr>
            <a:lvl9pPr marL="2508382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547081"/>
            <a:ext cx="2693459" cy="281072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91991"/>
            <a:ext cx="2694517" cy="45509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13548" indent="0">
              <a:buNone/>
              <a:defRPr sz="1400" b="1"/>
            </a:lvl2pPr>
            <a:lvl3pPr marL="627096" indent="0">
              <a:buNone/>
              <a:defRPr sz="1200" b="1"/>
            </a:lvl3pPr>
            <a:lvl4pPr marL="940643" indent="0">
              <a:buNone/>
              <a:defRPr sz="1100" b="1"/>
            </a:lvl4pPr>
            <a:lvl5pPr marL="1254191" indent="0">
              <a:buNone/>
              <a:defRPr sz="1100" b="1"/>
            </a:lvl5pPr>
            <a:lvl6pPr marL="1567739" indent="0">
              <a:buNone/>
              <a:defRPr sz="1100" b="1"/>
            </a:lvl6pPr>
            <a:lvl7pPr marL="1881287" indent="0">
              <a:buNone/>
              <a:defRPr sz="1100" b="1"/>
            </a:lvl7pPr>
            <a:lvl8pPr marL="2194834" indent="0">
              <a:buNone/>
              <a:defRPr sz="1100" b="1"/>
            </a:lvl8pPr>
            <a:lvl9pPr marL="2508382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547081"/>
            <a:ext cx="2694517" cy="281072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897-9EAC-406F-829C-13B7954F3278}" type="datetimeFigureOut">
              <a:rPr lang="en-GB" smtClean="0"/>
              <a:t>05/11/2013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FEB1-3732-4E3E-911D-E1286348C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82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897-9EAC-406F-829C-13B7954F3278}" type="datetimeFigureOut">
              <a:rPr lang="en-GB" smtClean="0"/>
              <a:t>05/11/2013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FEB1-3732-4E3E-911D-E1286348C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00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897-9EAC-406F-829C-13B7954F3278}" type="datetimeFigureOut">
              <a:rPr lang="en-GB" smtClean="0"/>
              <a:t>05/11/2013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FEB1-3732-4E3E-911D-E1286348C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941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4232"/>
            <a:ext cx="2005542" cy="826616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94232"/>
            <a:ext cx="3407833" cy="416356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020848"/>
            <a:ext cx="2005542" cy="3336953"/>
          </a:xfrm>
        </p:spPr>
        <p:txBody>
          <a:bodyPr/>
          <a:lstStyle>
            <a:lvl1pPr marL="0" indent="0">
              <a:buNone/>
              <a:defRPr sz="1000"/>
            </a:lvl1pPr>
            <a:lvl2pPr marL="313548" indent="0">
              <a:buNone/>
              <a:defRPr sz="800"/>
            </a:lvl2pPr>
            <a:lvl3pPr marL="627096" indent="0">
              <a:buNone/>
              <a:defRPr sz="700"/>
            </a:lvl3pPr>
            <a:lvl4pPr marL="940643" indent="0">
              <a:buNone/>
              <a:defRPr sz="600"/>
            </a:lvl4pPr>
            <a:lvl5pPr marL="1254191" indent="0">
              <a:buNone/>
              <a:defRPr sz="600"/>
            </a:lvl5pPr>
            <a:lvl6pPr marL="1567739" indent="0">
              <a:buNone/>
              <a:defRPr sz="600"/>
            </a:lvl6pPr>
            <a:lvl7pPr marL="1881287" indent="0">
              <a:buNone/>
              <a:defRPr sz="600"/>
            </a:lvl7pPr>
            <a:lvl8pPr marL="2194834" indent="0">
              <a:buNone/>
              <a:defRPr sz="600"/>
            </a:lvl8pPr>
            <a:lvl9pPr marL="250838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897-9EAC-406F-829C-13B7954F3278}" type="datetimeFigureOut">
              <a:rPr lang="en-GB" smtClean="0"/>
              <a:t>05/11/2013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FEB1-3732-4E3E-911D-E1286348C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83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414872"/>
            <a:ext cx="3657600" cy="40314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35893"/>
            <a:ext cx="3657600" cy="2927033"/>
          </a:xfrm>
        </p:spPr>
        <p:txBody>
          <a:bodyPr/>
          <a:lstStyle>
            <a:lvl1pPr marL="0" indent="0">
              <a:buNone/>
              <a:defRPr sz="2200"/>
            </a:lvl1pPr>
            <a:lvl2pPr marL="313548" indent="0">
              <a:buNone/>
              <a:defRPr sz="1900"/>
            </a:lvl2pPr>
            <a:lvl3pPr marL="627096" indent="0">
              <a:buNone/>
              <a:defRPr sz="1600"/>
            </a:lvl3pPr>
            <a:lvl4pPr marL="940643" indent="0">
              <a:buNone/>
              <a:defRPr sz="1400"/>
            </a:lvl4pPr>
            <a:lvl5pPr marL="1254191" indent="0">
              <a:buNone/>
              <a:defRPr sz="1400"/>
            </a:lvl5pPr>
            <a:lvl6pPr marL="1567739" indent="0">
              <a:buNone/>
              <a:defRPr sz="1400"/>
            </a:lvl6pPr>
            <a:lvl7pPr marL="1881287" indent="0">
              <a:buNone/>
              <a:defRPr sz="1400"/>
            </a:lvl7pPr>
            <a:lvl8pPr marL="2194834" indent="0">
              <a:buNone/>
              <a:defRPr sz="1400"/>
            </a:lvl8pPr>
            <a:lvl9pPr marL="2508382" indent="0">
              <a:buNone/>
              <a:defRPr sz="14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818016"/>
            <a:ext cx="3657600" cy="572533"/>
          </a:xfrm>
        </p:spPr>
        <p:txBody>
          <a:bodyPr/>
          <a:lstStyle>
            <a:lvl1pPr marL="0" indent="0">
              <a:buNone/>
              <a:defRPr sz="1000"/>
            </a:lvl1pPr>
            <a:lvl2pPr marL="313548" indent="0">
              <a:buNone/>
              <a:defRPr sz="800"/>
            </a:lvl2pPr>
            <a:lvl3pPr marL="627096" indent="0">
              <a:buNone/>
              <a:defRPr sz="700"/>
            </a:lvl3pPr>
            <a:lvl4pPr marL="940643" indent="0">
              <a:buNone/>
              <a:defRPr sz="600"/>
            </a:lvl4pPr>
            <a:lvl5pPr marL="1254191" indent="0">
              <a:buNone/>
              <a:defRPr sz="600"/>
            </a:lvl5pPr>
            <a:lvl6pPr marL="1567739" indent="0">
              <a:buNone/>
              <a:defRPr sz="600"/>
            </a:lvl6pPr>
            <a:lvl7pPr marL="1881287" indent="0">
              <a:buNone/>
              <a:defRPr sz="600"/>
            </a:lvl7pPr>
            <a:lvl8pPr marL="2194834" indent="0">
              <a:buNone/>
              <a:defRPr sz="600"/>
            </a:lvl8pPr>
            <a:lvl9pPr marL="250838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897-9EAC-406F-829C-13B7954F3278}" type="datetimeFigureOut">
              <a:rPr lang="en-GB" smtClean="0"/>
              <a:t>05/11/2013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FEB1-3732-4E3E-911D-E1286348C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800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95362"/>
            <a:ext cx="5486400" cy="813065"/>
          </a:xfrm>
          <a:prstGeom prst="rect">
            <a:avLst/>
          </a:prstGeom>
        </p:spPr>
        <p:txBody>
          <a:bodyPr vert="horz" lIns="62710" tIns="31355" rIns="62710" bIns="3135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38291"/>
            <a:ext cx="5486400" cy="3219511"/>
          </a:xfrm>
          <a:prstGeom prst="rect">
            <a:avLst/>
          </a:prstGeom>
        </p:spPr>
        <p:txBody>
          <a:bodyPr vert="horz" lIns="62710" tIns="31355" rIns="62710" bIns="313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521543"/>
            <a:ext cx="1422400" cy="259729"/>
          </a:xfrm>
          <a:prstGeom prst="rect">
            <a:avLst/>
          </a:prstGeom>
        </p:spPr>
        <p:txBody>
          <a:bodyPr vert="horz" lIns="62710" tIns="31355" rIns="62710" bIns="31355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72897-9EAC-406F-829C-13B7954F3278}" type="datetimeFigureOut">
              <a:rPr lang="en-GB" smtClean="0"/>
              <a:t>05/11/2013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521543"/>
            <a:ext cx="1930400" cy="259729"/>
          </a:xfrm>
          <a:prstGeom prst="rect">
            <a:avLst/>
          </a:prstGeom>
        </p:spPr>
        <p:txBody>
          <a:bodyPr vert="horz" lIns="62710" tIns="31355" rIns="62710" bIns="31355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521543"/>
            <a:ext cx="1422400" cy="259729"/>
          </a:xfrm>
          <a:prstGeom prst="rect">
            <a:avLst/>
          </a:prstGeom>
        </p:spPr>
        <p:txBody>
          <a:bodyPr vert="horz" lIns="62710" tIns="31355" rIns="62710" bIns="31355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AFEB1-3732-4E3E-911D-E1286348C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32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27096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5161" indent="-235161" algn="l" defTabSz="627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9515" indent="-195967" algn="l" defTabSz="627096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83869" indent="-156774" algn="l" defTabSz="627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417" indent="-156774" algn="l" defTabSz="627096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10965" indent="-156774" algn="l" defTabSz="627096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24513" indent="-156774" algn="l" defTabSz="627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38060" indent="-156774" algn="l" defTabSz="627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51608" indent="-156774" algn="l" defTabSz="627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65156" indent="-156774" algn="l" defTabSz="627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709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3548" algn="l" defTabSz="62709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96" algn="l" defTabSz="62709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40643" algn="l" defTabSz="62709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91" algn="l" defTabSz="62709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67739" algn="l" defTabSz="62709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81287" algn="l" defTabSz="62709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834" algn="l" defTabSz="62709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08382" algn="l" defTabSz="62709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" y="134938"/>
            <a:ext cx="6095231" cy="34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91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82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1"/>
            <a:ext cx="6096000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169" y="3807346"/>
            <a:ext cx="5737151" cy="8309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en-GB" sz="2400" dirty="0">
                <a:solidFill>
                  <a:srgbClr val="922442"/>
                </a:solidFill>
                <a:latin typeface="Comic Sans MS" panose="030F0702030302020204" pitchFamily="66" charset="0"/>
              </a:rPr>
              <a:t>Detection data used to read out from </a:t>
            </a:r>
            <a:br>
              <a:rPr lang="en-GB" sz="2400" dirty="0">
                <a:solidFill>
                  <a:srgbClr val="922442"/>
                </a:solidFill>
                <a:latin typeface="Comic Sans MS" panose="030F0702030302020204" pitchFamily="66" charset="0"/>
              </a:rPr>
            </a:br>
            <a:r>
              <a:rPr lang="en-GB" sz="2400" dirty="0">
                <a:solidFill>
                  <a:srgbClr val="922442"/>
                </a:solidFill>
                <a:latin typeface="Comic Sans MS" panose="030F0702030302020204" pitchFamily="66" charset="0"/>
              </a:rPr>
              <a:t>the </a:t>
            </a:r>
            <a:r>
              <a:rPr lang="en-GB" sz="2400" dirty="0" err="1">
                <a:solidFill>
                  <a:srgbClr val="922442"/>
                </a:solidFill>
                <a:latin typeface="Comic Sans MS" panose="030F0702030302020204" pitchFamily="66" charset="0"/>
              </a:rPr>
              <a:t>Astrometric</a:t>
            </a:r>
            <a:r>
              <a:rPr lang="en-GB" sz="2400" dirty="0">
                <a:solidFill>
                  <a:srgbClr val="922442"/>
                </a:solidFill>
                <a:latin typeface="Comic Sans MS" panose="030F0702030302020204" pitchFamily="66" charset="0"/>
              </a:rPr>
              <a:t> Field CCDs</a:t>
            </a:r>
            <a:endParaRPr lang="en-GB" sz="2400" dirty="0">
              <a:solidFill>
                <a:srgbClr val="92244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215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677" y="267966"/>
            <a:ext cx="5724635" cy="8309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en-GB" sz="2400" dirty="0">
                <a:solidFill>
                  <a:srgbClr val="922442"/>
                </a:solidFill>
                <a:latin typeface="Comic Sans MS" panose="030F0702030302020204" pitchFamily="66" charset="0"/>
              </a:rPr>
              <a:t>Higher resolution, but smaller window around the star </a:t>
            </a:r>
            <a:endParaRPr lang="en-GB" sz="2400" dirty="0">
              <a:solidFill>
                <a:srgbClr val="92244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389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0353" y="2216851"/>
            <a:ext cx="1725150" cy="461663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en-GB" sz="2400" dirty="0">
                <a:solidFill>
                  <a:srgbClr val="922442"/>
                </a:solidFill>
                <a:latin typeface="Comic Sans MS" panose="030F0702030302020204" pitchFamily="66" charset="0"/>
              </a:rPr>
              <a:t>However …</a:t>
            </a:r>
            <a:endParaRPr lang="en-GB" sz="2400" dirty="0">
              <a:solidFill>
                <a:srgbClr val="92244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833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732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8046" y="494978"/>
            <a:ext cx="5759908" cy="461663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en-GB" sz="2400" dirty="0">
                <a:solidFill>
                  <a:srgbClr val="922442"/>
                </a:solidFill>
                <a:latin typeface="Comic Sans MS" panose="030F0702030302020204" pitchFamily="66" charset="0"/>
              </a:rPr>
              <a:t>We have to get the data back to Earth</a:t>
            </a:r>
            <a:endParaRPr lang="en-GB" sz="2400" dirty="0">
              <a:solidFill>
                <a:srgbClr val="92244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493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1696" y="638994"/>
            <a:ext cx="1584176" cy="461663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en-GB" sz="2400" dirty="0">
                <a:solidFill>
                  <a:srgbClr val="922442"/>
                </a:solidFill>
                <a:latin typeface="Comic Sans MS" panose="030F0702030302020204" pitchFamily="66" charset="0"/>
              </a:rPr>
              <a:t>there are</a:t>
            </a:r>
            <a:endParaRPr lang="en-GB" sz="2400" dirty="0">
              <a:solidFill>
                <a:srgbClr val="922442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387" y="1143659"/>
            <a:ext cx="1832551" cy="461663"/>
          </a:xfrm>
          <a:prstGeom prst="rect">
            <a:avLst/>
          </a:prstGeom>
        </p:spPr>
        <p:txBody>
          <a:bodyPr wrap="none" lIns="91439" tIns="45719" rIns="91439" bIns="45719">
            <a:spAutoFit/>
          </a:bodyPr>
          <a:lstStyle/>
          <a:p>
            <a:r>
              <a:rPr lang="en-GB" sz="2400" dirty="0">
                <a:solidFill>
                  <a:srgbClr val="922442"/>
                </a:solidFill>
                <a:latin typeface="Comic Sans MS" panose="030F0702030302020204" pitchFamily="66" charset="0"/>
              </a:rPr>
              <a:t>many stars </a:t>
            </a:r>
            <a:endParaRPr lang="en-GB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93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4174" y="638994"/>
            <a:ext cx="1863896" cy="461663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en-GB" sz="2400" dirty="0">
                <a:solidFill>
                  <a:srgbClr val="922442"/>
                </a:solidFill>
                <a:latin typeface="Comic Sans MS" panose="030F0702030302020204" pitchFamily="66" charset="0"/>
              </a:rPr>
              <a:t>and limited</a:t>
            </a:r>
            <a:endParaRPr lang="en-GB" sz="2400" dirty="0">
              <a:solidFill>
                <a:srgbClr val="922442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6645" y="1163665"/>
            <a:ext cx="1667442" cy="461663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en-GB" sz="2400" dirty="0">
                <a:solidFill>
                  <a:srgbClr val="922442"/>
                </a:solidFill>
                <a:latin typeface="Comic Sans MS" panose="030F0702030302020204" pitchFamily="66" charset="0"/>
              </a:rPr>
              <a:t>bandwidth</a:t>
            </a:r>
            <a:endParaRPr lang="en-GB" sz="2400" dirty="0">
              <a:solidFill>
                <a:srgbClr val="92244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493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35832" y="494978"/>
            <a:ext cx="4411783" cy="461663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en-GB" sz="2400" dirty="0">
                <a:solidFill>
                  <a:srgbClr val="922442"/>
                </a:solidFill>
                <a:latin typeface="Comic Sans MS" panose="030F0702030302020204" pitchFamily="66" charset="0"/>
              </a:rPr>
              <a:t>the data must be compressed</a:t>
            </a:r>
            <a:endParaRPr lang="en-GB" sz="2400" dirty="0">
              <a:solidFill>
                <a:srgbClr val="92244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493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662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383704" y="3955182"/>
            <a:ext cx="4845642" cy="535747"/>
          </a:xfrm>
          <a:prstGeom prst="rect">
            <a:avLst/>
          </a:prstGeom>
        </p:spPr>
        <p:txBody>
          <a:bodyPr>
            <a:noAutofit/>
          </a:bodyPr>
          <a:lstStyle>
            <a:lvl1pPr marL="235161" indent="-235161" algn="l" defTabSz="6270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15" indent="-195967" algn="l" defTabSz="6270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3869" indent="-156774" algn="l" defTabSz="6270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417" indent="-156774" algn="l" defTabSz="6270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0965" indent="-156774" algn="l" defTabSz="6270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4513" indent="-156774" algn="l" defTabSz="6270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8060" indent="-156774" algn="l" defTabSz="6270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1608" indent="-156774" algn="l" defTabSz="6270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5156" indent="-156774" algn="l" defTabSz="6270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>
                <a:solidFill>
                  <a:srgbClr val="922442"/>
                </a:solidFill>
                <a:latin typeface="Comic Sans MS" panose="030F0702030302020204" pitchFamily="66" charset="0"/>
              </a:rPr>
              <a:t>Source Environment Analysis 101</a:t>
            </a:r>
            <a:endParaRPr lang="en-GB" sz="2400" dirty="0">
              <a:solidFill>
                <a:srgbClr val="92244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38"/>
            <a:ext cx="6096001" cy="344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79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708" y="3807346"/>
            <a:ext cx="5256584" cy="8309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en-GB" sz="2400" dirty="0">
                <a:solidFill>
                  <a:srgbClr val="922442"/>
                </a:solidFill>
                <a:latin typeface="Comic Sans MS" panose="030F0702030302020204" pitchFamily="66" charset="0"/>
              </a:rPr>
              <a:t>For all but the very brightest stars the windows are binned</a:t>
            </a:r>
            <a:endParaRPr lang="en-GB" sz="2400" dirty="0">
              <a:solidFill>
                <a:srgbClr val="92244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186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6408" y="2898718"/>
            <a:ext cx="1624161" cy="461663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en-GB" sz="2400" dirty="0">
                <a:solidFill>
                  <a:srgbClr val="922442"/>
                </a:solidFill>
                <a:latin typeface="Comic Sans MS" panose="030F0702030302020204" pitchFamily="66" charset="0"/>
              </a:rPr>
              <a:t>216 pixels</a:t>
            </a:r>
            <a:endParaRPr lang="en-GB" sz="2400" dirty="0">
              <a:solidFill>
                <a:srgbClr val="922442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6112" y="2898717"/>
            <a:ext cx="1829345" cy="461663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en-GB" sz="2400" dirty="0">
                <a:solidFill>
                  <a:srgbClr val="922442"/>
                </a:solidFill>
                <a:latin typeface="Comic Sans MS" panose="030F0702030302020204" pitchFamily="66" charset="0"/>
              </a:rPr>
              <a:t>becomes 18</a:t>
            </a:r>
            <a:endParaRPr lang="en-GB" sz="2400" dirty="0">
              <a:solidFill>
                <a:srgbClr val="92244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186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638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80" y="422970"/>
            <a:ext cx="3913249" cy="461663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en-GB" sz="2400" dirty="0">
                <a:solidFill>
                  <a:srgbClr val="922442"/>
                </a:solidFill>
                <a:latin typeface="Comic Sans MS" panose="030F0702030302020204" pitchFamily="66" charset="0"/>
              </a:rPr>
              <a:t>The Star Mapper windows</a:t>
            </a:r>
            <a:endParaRPr lang="en-GB" sz="2400" dirty="0">
              <a:solidFill>
                <a:srgbClr val="92244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280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786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03984" y="3589747"/>
            <a:ext cx="2997935" cy="461663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en-GB" sz="2400" dirty="0">
                <a:solidFill>
                  <a:srgbClr val="922442"/>
                </a:solidFill>
                <a:latin typeface="Comic Sans MS" panose="030F0702030302020204" pitchFamily="66" charset="0"/>
              </a:rPr>
              <a:t>must also be binned</a:t>
            </a:r>
            <a:endParaRPr lang="en-GB" sz="2400" dirty="0">
              <a:solidFill>
                <a:srgbClr val="92244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135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135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2313187"/>
            <a:ext cx="8572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24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420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80" y="398374"/>
            <a:ext cx="1800200" cy="120032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en-GB" sz="2400" dirty="0">
                <a:solidFill>
                  <a:srgbClr val="922442"/>
                </a:solidFill>
                <a:latin typeface="Comic Sans MS" panose="030F0702030302020204" pitchFamily="66" charset="0"/>
              </a:rPr>
              <a:t>Later Gaia will see the star again</a:t>
            </a:r>
            <a:endParaRPr lang="en-GB" sz="2400" dirty="0">
              <a:solidFill>
                <a:srgbClr val="92244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903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75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268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80" y="278954"/>
            <a:ext cx="5328592" cy="8309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en-GB" sz="2400" dirty="0">
                <a:solidFill>
                  <a:srgbClr val="922442"/>
                </a:solidFill>
                <a:latin typeface="Comic Sans MS" panose="030F0702030302020204" pitchFamily="66" charset="0"/>
              </a:rPr>
              <a:t>at this later time the CCD will be at a different angle</a:t>
            </a:r>
            <a:endParaRPr lang="en-GB" sz="2400" dirty="0">
              <a:solidFill>
                <a:srgbClr val="92244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817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9848" y="3879354"/>
            <a:ext cx="3778818" cy="461663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en-GB" sz="2400" dirty="0">
                <a:solidFill>
                  <a:srgbClr val="922442"/>
                </a:solidFill>
                <a:latin typeface="Comic Sans MS" panose="030F0702030302020204" pitchFamily="66" charset="0"/>
              </a:rPr>
              <a:t>with respect to the star</a:t>
            </a:r>
            <a:endParaRPr lang="en-GB" sz="2400" dirty="0">
              <a:solidFill>
                <a:srgbClr val="92244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817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085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80" y="278954"/>
            <a:ext cx="3547764" cy="461663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en-GB" sz="2400" dirty="0">
                <a:solidFill>
                  <a:srgbClr val="922442"/>
                </a:solidFill>
                <a:latin typeface="Comic Sans MS" panose="030F0702030302020204" pitchFamily="66" charset="0"/>
              </a:rPr>
              <a:t>on average Gaia will see</a:t>
            </a:r>
            <a:endParaRPr lang="en-GB" sz="2400" dirty="0">
              <a:solidFill>
                <a:srgbClr val="92244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2488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055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31976" y="3879354"/>
            <a:ext cx="2880915" cy="461663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en-GB" sz="2400" dirty="0">
                <a:solidFill>
                  <a:srgbClr val="922442"/>
                </a:solidFill>
                <a:latin typeface="Comic Sans MS" panose="030F0702030302020204" pitchFamily="66" charset="0"/>
              </a:rPr>
              <a:t>each star 85 times</a:t>
            </a:r>
            <a:endParaRPr lang="en-GB" sz="2400" dirty="0">
              <a:solidFill>
                <a:srgbClr val="92244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2747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935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3744" y="3735338"/>
            <a:ext cx="5139786" cy="8309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en-GB" sz="2400" dirty="0">
                <a:solidFill>
                  <a:srgbClr val="922442"/>
                </a:solidFill>
                <a:latin typeface="Comic Sans MS" panose="030F0702030302020204" pitchFamily="66" charset="0"/>
              </a:rPr>
              <a:t>We can combine windows from the same star</a:t>
            </a:r>
            <a:endParaRPr lang="en-GB" sz="2400" dirty="0">
              <a:solidFill>
                <a:srgbClr val="92244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695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335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6096000" cy="487680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03151" y="3834408"/>
            <a:ext cx="5486400" cy="804862"/>
          </a:xfrm>
          <a:prstGeom prst="rect">
            <a:avLst/>
          </a:prstGeom>
        </p:spPr>
        <p:txBody>
          <a:bodyPr>
            <a:noAutofit/>
          </a:bodyPr>
          <a:lstStyle>
            <a:lvl1pPr marL="235161" indent="-235161" algn="l" defTabSz="6270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15" indent="-195967" algn="l" defTabSz="6270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3869" indent="-156774" algn="l" defTabSz="6270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417" indent="-156774" algn="l" defTabSz="6270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0965" indent="-156774" algn="l" defTabSz="6270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4513" indent="-156774" algn="l" defTabSz="6270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8060" indent="-156774" algn="l" defTabSz="6270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1608" indent="-156774" algn="l" defTabSz="6270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5156" indent="-156774" algn="l" defTabSz="6270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>
                <a:solidFill>
                  <a:srgbClr val="922442"/>
                </a:solidFill>
                <a:latin typeface="Comic Sans MS" panose="030F0702030302020204" pitchFamily="66" charset="0"/>
              </a:rPr>
              <a:t>Imagine 1 bright star with faint neighbouring stars</a:t>
            </a:r>
            <a:endParaRPr lang="en-GB" sz="2400" dirty="0">
              <a:solidFill>
                <a:srgbClr val="922442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5" y="2282825"/>
            <a:ext cx="323849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612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80" y="278954"/>
            <a:ext cx="1872208" cy="8309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en-GB" sz="2400" dirty="0">
                <a:solidFill>
                  <a:srgbClr val="922442"/>
                </a:solidFill>
                <a:latin typeface="Comic Sans MS" panose="030F0702030302020204" pitchFamily="66" charset="0"/>
              </a:rPr>
              <a:t>t</a:t>
            </a:r>
            <a:r>
              <a:rPr lang="en-GB" sz="2400" dirty="0">
                <a:solidFill>
                  <a:srgbClr val="922442"/>
                </a:solidFill>
                <a:latin typeface="Comic Sans MS" panose="030F0702030302020204" pitchFamily="66" charset="0"/>
              </a:rPr>
              <a:t>o try, </a:t>
            </a:r>
            <a:br>
              <a:rPr lang="en-GB" sz="2400" dirty="0">
                <a:solidFill>
                  <a:srgbClr val="922442"/>
                </a:solidFill>
                <a:latin typeface="Comic Sans MS" panose="030F0702030302020204" pitchFamily="66" charset="0"/>
              </a:rPr>
            </a:br>
            <a:r>
              <a:rPr lang="en-GB" sz="2400" dirty="0">
                <a:solidFill>
                  <a:srgbClr val="922442"/>
                </a:solidFill>
                <a:latin typeface="Comic Sans MS" panose="030F0702030302020204" pitchFamily="66" charset="0"/>
              </a:rPr>
              <a:t>to work out</a:t>
            </a:r>
            <a:endParaRPr lang="en-GB" sz="2400" dirty="0">
              <a:solidFill>
                <a:srgbClr val="92244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788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2896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19808" y="3663330"/>
            <a:ext cx="4573686" cy="461663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en-GB" sz="2400" dirty="0">
                <a:solidFill>
                  <a:srgbClr val="922442"/>
                </a:solidFill>
                <a:latin typeface="Comic Sans MS" panose="030F0702030302020204" pitchFamily="66" charset="0"/>
              </a:rPr>
              <a:t>where the light is coming from</a:t>
            </a:r>
            <a:endParaRPr lang="en-GB" sz="2400" dirty="0">
              <a:solidFill>
                <a:srgbClr val="92244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3947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1327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4765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6504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1257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7286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959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6096000" cy="4876800"/>
          </a:xfrm>
          <a:prstGeom prst="rect">
            <a:avLst/>
          </a:prstGeom>
          <a:ln w="1270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0000" y="216000"/>
            <a:ext cx="5616623" cy="8309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en-GB" sz="2300" dirty="0">
                <a:solidFill>
                  <a:srgbClr val="FF0000"/>
                </a:solidFill>
                <a:latin typeface="Comic Sans MS" panose="030F0702030302020204" pitchFamily="66" charset="0"/>
              </a:rPr>
              <a:t>In order to discover the bright star’s faint neighbours</a:t>
            </a:r>
            <a:endParaRPr lang="en-GB" sz="23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421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6096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384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6096000" cy="4876800"/>
          </a:xfrm>
          <a:prstGeom prst="rect">
            <a:avLst/>
          </a:prstGeom>
          <a:ln w="1270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0000" y="216000"/>
            <a:ext cx="5616623" cy="80021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en-GB" sz="2300" dirty="0">
                <a:solidFill>
                  <a:srgbClr val="FF0000"/>
                </a:solidFill>
                <a:latin typeface="Comic Sans MS" panose="030F0702030302020204" pitchFamily="66" charset="0"/>
              </a:rPr>
              <a:t>In order to discover the bright star’s faint neighbours</a:t>
            </a:r>
            <a:endParaRPr lang="en-GB" sz="23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5711" y="858717"/>
            <a:ext cx="5964287" cy="2438153"/>
            <a:chOff x="1979712" y="1847728"/>
            <a:chExt cx="5964288" cy="2438152"/>
          </a:xfrm>
        </p:grpSpPr>
        <p:sp>
          <p:nvSpPr>
            <p:cNvPr id="5" name="Oval 4"/>
            <p:cNvSpPr/>
            <p:nvPr/>
          </p:nvSpPr>
          <p:spPr>
            <a:xfrm>
              <a:off x="3482051" y="3637808"/>
              <a:ext cx="648072" cy="64807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3915390" y="2933328"/>
              <a:ext cx="648072" cy="64807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1979712" y="3104964"/>
              <a:ext cx="648072" cy="64807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5004048" y="3104964"/>
              <a:ext cx="648072" cy="64807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5328084" y="1847728"/>
              <a:ext cx="648072" cy="64807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Arc 9"/>
            <p:cNvSpPr/>
            <p:nvPr/>
          </p:nvSpPr>
          <p:spPr>
            <a:xfrm rot="16200000">
              <a:off x="7296000" y="3104964"/>
              <a:ext cx="648000" cy="648000"/>
            </a:xfrm>
            <a:prstGeom prst="arc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Arc 10"/>
            <p:cNvSpPr/>
            <p:nvPr/>
          </p:nvSpPr>
          <p:spPr>
            <a:xfrm rot="10800000">
              <a:off x="7296000" y="3104963"/>
              <a:ext cx="648000" cy="648000"/>
            </a:xfrm>
            <a:prstGeom prst="arc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207274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" y="134938"/>
            <a:ext cx="6095231" cy="34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17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096001" cy="487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338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6096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22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80" y="310760"/>
            <a:ext cx="5484192" cy="461663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en-GB" sz="2400" dirty="0">
                <a:solidFill>
                  <a:srgbClr val="922442"/>
                </a:solidFill>
                <a:latin typeface="Comic Sans MS" panose="030F0702030302020204" pitchFamily="66" charset="0"/>
              </a:rPr>
              <a:t>Star Mapper detects the bright star</a:t>
            </a:r>
            <a:endParaRPr lang="en-GB" sz="2400" dirty="0">
              <a:solidFill>
                <a:srgbClr val="92244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667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6096000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81" y="3807346"/>
            <a:ext cx="5760640" cy="8309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en-GB" sz="2400" dirty="0">
                <a:solidFill>
                  <a:srgbClr val="922442"/>
                </a:solidFill>
                <a:latin typeface="Comic Sans MS" panose="030F0702030302020204" pitchFamily="66" charset="0"/>
              </a:rPr>
              <a:t>saves the read-out from the CCD in a window around the star</a:t>
            </a:r>
            <a:endParaRPr lang="en-GB" sz="2400" dirty="0">
              <a:solidFill>
                <a:srgbClr val="92244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306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a-slide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160</Words>
  <Application>Microsoft Office PowerPoint</Application>
  <PresentationFormat>Custom</PresentationFormat>
  <Paragraphs>28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Goska</dc:creator>
  <cp:lastModifiedBy>Goska</cp:lastModifiedBy>
  <cp:revision>25</cp:revision>
  <dcterms:created xsi:type="dcterms:W3CDTF">2013-11-05T17:33:18Z</dcterms:created>
  <dcterms:modified xsi:type="dcterms:W3CDTF">2013-11-05T20:06:46Z</dcterms:modified>
</cp:coreProperties>
</file>